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23.jpeg" ContentType="image/jpeg"/>
  <Override PartName="/ppt/media/image49.png" ContentType="image/png"/>
  <Override PartName="/ppt/media/image21.jpeg" ContentType="image/jpeg"/>
  <Override PartName="/ppt/media/image29.png" ContentType="image/png"/>
  <Override PartName="/ppt/media/image20.jpeg" ContentType="image/jpeg"/>
  <Override PartName="/ppt/media/image18.jpeg" ContentType="image/jpeg"/>
  <Override PartName="/ppt/media/image15.png" ContentType="image/png"/>
  <Override PartName="/ppt/media/image16.png" ContentType="image/png"/>
  <Override PartName="/ppt/media/image14.png" ContentType="image/png"/>
  <Override PartName="/ppt/media/image10.png" ContentType="image/png"/>
  <Override PartName="/ppt/media/image1.jpeg" ContentType="image/jpeg"/>
  <Override PartName="/ppt/media/image35.jpeg" ContentType="image/jpeg"/>
  <Override PartName="/ppt/media/image47.png" ContentType="image/png"/>
  <Override PartName="/ppt/media/image25.png" ContentType="image/png"/>
  <Override PartName="/ppt/media/image19.jpeg" ContentType="image/jpeg"/>
  <Override PartName="/ppt/media/image2.png" ContentType="image/png"/>
  <Override PartName="/ppt/media/image32.png" ContentType="image/png"/>
  <Override PartName="/ppt/media/image26.png" ContentType="image/png"/>
  <Override PartName="/ppt/media/image17.jpeg" ContentType="image/jpeg"/>
  <Override PartName="/ppt/media/image7.png" ContentType="image/png"/>
  <Override PartName="/ppt/media/image30.jpeg" ContentType="image/jpeg"/>
  <Override PartName="/ppt/media/image31.png" ContentType="image/png"/>
  <Override PartName="/ppt/media/image6.png" ContentType="image/png"/>
  <Override PartName="/ppt/media/image36.jpeg" ContentType="image/jpeg"/>
  <Override PartName="/ppt/media/image40.png" ContentType="image/png"/>
  <Override PartName="/ppt/media/image41.png" ContentType="image/png"/>
  <Override PartName="/ppt/media/image9.png" ContentType="image/png"/>
  <Override PartName="/ppt/media/image22.jpeg" ContentType="image/jpeg"/>
  <Override PartName="/ppt/media/image39.png" ContentType="image/png"/>
  <Override PartName="/ppt/media/image37.jpeg" ContentType="image/jpeg"/>
  <Override PartName="/ppt/media/image50.png" ContentType="image/png"/>
  <Override PartName="/ppt/media/image42.png" ContentType="image/png"/>
  <Override PartName="/ppt/media/image45.jpeg" ContentType="image/jpeg"/>
  <Override PartName="/ppt/media/image46.jpeg" ContentType="image/jpeg"/>
  <Override PartName="/ppt/media/image48.png" ContentType="image/png"/>
  <Override PartName="/ppt/media/image11.png" ContentType="image/png"/>
  <Override PartName="/ppt/media/image44.png" ContentType="image/png"/>
  <Override PartName="/ppt/media/image13.jpeg" ContentType="image/jpeg"/>
  <Override PartName="/ppt/media/image8.jpeg" ContentType="image/jpeg"/>
  <Override PartName="/ppt/media/image38.jpeg" ContentType="image/jpeg"/>
  <Override PartName="/ppt/media/image28.png" ContentType="image/png"/>
  <Override PartName="/ppt/media/image5.png" ContentType="image/png"/>
  <Override PartName="/ppt/media/image43.jpeg" ContentType="image/jpeg"/>
  <Override PartName="/ppt/media/image34.png" ContentType="image/png"/>
  <Override PartName="/ppt/media/image12.jpeg" ContentType="image/jpeg"/>
  <Override PartName="/ppt/media/image4.png" ContentType="image/png"/>
  <Override PartName="/ppt/media/image27.png" ContentType="image/png"/>
  <Override PartName="/ppt/media/image3.png" ContentType="image/png"/>
  <Override PartName="/ppt/media/image3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D6A9CB-18BC-4B7E-8B0D-1806DB8341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904683-696E-4C40-BAF3-7F249D8A9B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3F8920-C6FC-401E-A256-CAFEDCD628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B91F9D-E27A-42D4-A572-B354A18DD1F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944777-ACEA-4EEB-9A5F-3FBB57F8FE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7CA719-A198-47B4-BCA2-75E5B249B3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B0C0B7-4142-4612-84EF-EADEC52768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EA3B21-220C-4D08-8E5A-1279554528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10DDBC-BCF4-4CDB-B87E-A8C43EC2C1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DA0C24-A5AE-4991-96C6-E81F83F8C5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25BF653-F1A9-4037-9071-7EB8F970D4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869A38-E781-4471-BC65-6D5210A9BD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C3D653-8BD1-4FC4-B50B-DF66B46134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0F1D9E-CF16-40E5-9743-7044118576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67DFA6A-9309-4CDB-9428-A8C6E71A8F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4B60C9-78FF-4AE3-91B5-0B36F776BB5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4768BF-3C7F-4B8C-82A7-BF5B8D21726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2C839E-ECC0-4F40-9370-9F1509A073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5E3280-9D2A-4EC1-8D28-4B0FD930B5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0C8C29-362F-4577-AF40-D5472667E4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48F1DC-622A-4C8E-81B3-3C379D1649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CE3529-5268-4B2D-BC6E-386DC597F7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FB14DA-5597-427A-AC25-D08034C17F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F7F81F-A2B5-4B6D-BC2B-E6124DAD95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" name="Group 6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 descr="HD-PanelTitleR1.png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Rectangle 25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HDRibbonTitle-UniformTrim.png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Picture 19" descr="HDRibbonTitle-UniformTrim.png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Click to </a:t>
            </a: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edit </a:t>
            </a: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Master </a:t>
            </a: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title </a:t>
            </a: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style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dt" idx="1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</a:rPr>
              <a:t> 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ftr" idx="2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sldNum" idx="3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33B4B1-5B4A-470A-8A68-00E991A49F2D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" name="Straight Connector 14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the outline text format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Outline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Third Outline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Fourth Outline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Fifth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Seventh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Straight Connector 6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Master text styles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Second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Third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36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Fourth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36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4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</a:rPr>
              <a:t>&lt;date/time&gt;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5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6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9E1DA2-6845-4ECC-9F07-7FCE2AFA4B11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hyperlink" Target="https://umsystem.zoom.us/j/2798943884?pwd=MUJ3cE91WXU1ckdOUC84ZTdDUk02Zz09" TargetMode="External"/><Relationship Id="rId8" Type="http://schemas.openxmlformats.org/officeDocument/2006/relationships/hyperlink" Target="https://join.slack.com/t/econ5350-spring-2024/shared_invite/zt-2aemy3vgg-7KF011K5b2rh_RacDJSGlg" TargetMode="External"/><Relationship Id="rId9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3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0" name="Group 32"/>
          <p:cNvGrpSpPr/>
          <p:nvPr/>
        </p:nvGrpSpPr>
        <p:grpSpPr>
          <a:xfrm>
            <a:off x="0" y="0"/>
            <a:ext cx="12229560" cy="6855840"/>
            <a:chOff x="0" y="0"/>
            <a:chExt cx="12229560" cy="6855840"/>
          </a:xfrm>
        </p:grpSpPr>
        <p:pic>
          <p:nvPicPr>
            <p:cNvPr id="101" name="Picture 33" descr=""/>
            <p:cNvPicPr/>
            <p:nvPr/>
          </p:nvPicPr>
          <p:blipFill>
            <a:blip r:embed="rId3"/>
            <a:stretch/>
          </p:blipFill>
          <p:spPr>
            <a:xfrm>
              <a:off x="1584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" name="Rectangle 34"/>
            <p:cNvSpPr/>
            <p:nvPr/>
          </p:nvSpPr>
          <p:spPr>
            <a:xfrm>
              <a:off x="62388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03" name="Picture 35" descr=""/>
            <p:cNvPicPr/>
            <p:nvPr/>
          </p:nvPicPr>
          <p:blipFill>
            <a:blip r:embed="rId4"/>
            <a:stretch/>
          </p:blipFill>
          <p:spPr>
            <a:xfrm>
              <a:off x="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4" name="Picture 36" descr=""/>
            <p:cNvPicPr/>
            <p:nvPr/>
          </p:nvPicPr>
          <p:blipFill>
            <a:blip r:embed="rId5"/>
            <a:stretch/>
          </p:blipFill>
          <p:spPr>
            <a:xfrm>
              <a:off x="1145268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553800" y="1041480"/>
            <a:ext cx="4538160" cy="2345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ECON-5350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579000" y="3657600"/>
            <a:ext cx="4512960" cy="193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David Guo, PhD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January 17, 2024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" name="Rectangle 38"/>
          <p:cNvSpPr/>
          <p:nvPr/>
        </p:nvSpPr>
        <p:spPr>
          <a:xfrm>
            <a:off x="1092600" y="1092240"/>
            <a:ext cx="4976280" cy="4514760"/>
          </a:xfrm>
          <a:prstGeom prst="rect">
            <a:avLst/>
          </a:prstGeom>
          <a:solidFill>
            <a:schemeClr val="bg1"/>
          </a:solidFill>
          <a:ln w="57150">
            <a:solidFill>
              <a:srgbClr val="000000">
                <a:lumMod val="50000"/>
                <a:lumOff val="50000"/>
              </a:srgb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Picture 4" descr="A stack of books on a table&#10;&#10;Description automatically generated with low confidence"/>
          <p:cNvPicPr/>
          <p:nvPr/>
        </p:nvPicPr>
        <p:blipFill>
          <a:blip r:embed="rId6"/>
          <a:srcRect l="12387" t="0" r="12385" b="-3"/>
          <a:stretch/>
        </p:blipFill>
        <p:spPr>
          <a:xfrm>
            <a:off x="1412640" y="1410120"/>
            <a:ext cx="4348440" cy="3858480"/>
          </a:xfrm>
          <a:prstGeom prst="rect">
            <a:avLst/>
          </a:prstGeom>
          <a:ln w="0">
            <a:noFill/>
          </a:ln>
        </p:spPr>
      </p:pic>
      <p:sp>
        <p:nvSpPr>
          <p:cNvPr id="109" name="Straight Connector 40"/>
          <p:cNvSpPr/>
          <p:nvPr/>
        </p:nvSpPr>
        <p:spPr>
          <a:xfrm>
            <a:off x="6553440" y="3521880"/>
            <a:ext cx="452088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2" name="Group 11"/>
          <p:cNvGrpSpPr/>
          <p:nvPr/>
        </p:nvGrpSpPr>
        <p:grpSpPr>
          <a:xfrm>
            <a:off x="38160" y="2160"/>
            <a:ext cx="12229560" cy="6855840"/>
            <a:chOff x="38160" y="2160"/>
            <a:chExt cx="12229560" cy="6855840"/>
          </a:xfrm>
        </p:grpSpPr>
        <p:pic>
          <p:nvPicPr>
            <p:cNvPr id="193" name="Picture 12" descr=""/>
            <p:cNvPicPr/>
            <p:nvPr/>
          </p:nvPicPr>
          <p:blipFill>
            <a:blip r:embed="rId3"/>
            <a:stretch/>
          </p:blipFill>
          <p:spPr>
            <a:xfrm>
              <a:off x="54000" y="216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4" name="Rectangle 13"/>
            <p:cNvSpPr/>
            <p:nvPr/>
          </p:nvSpPr>
          <p:spPr>
            <a:xfrm>
              <a:off x="662040" y="61164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95" name="Picture 14" descr=""/>
            <p:cNvPicPr/>
            <p:nvPr/>
          </p:nvPicPr>
          <p:blipFill>
            <a:blip r:embed="rId4"/>
            <a:stretch/>
          </p:blipFill>
          <p:spPr>
            <a:xfrm>
              <a:off x="38160" y="315612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6" name="Picture 15" descr=""/>
            <p:cNvPicPr/>
            <p:nvPr/>
          </p:nvPicPr>
          <p:blipFill>
            <a:blip r:embed="rId5"/>
            <a:stretch/>
          </p:blipFill>
          <p:spPr>
            <a:xfrm>
              <a:off x="11490840" y="315612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29200" y="982080"/>
            <a:ext cx="586692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Looking for Me?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8" name="Rectangle 17"/>
          <p:cNvSpPr/>
          <p:nvPr/>
        </p:nvSpPr>
        <p:spPr>
          <a:xfrm>
            <a:off x="1092600" y="1320840"/>
            <a:ext cx="3479400" cy="2336760"/>
          </a:xfrm>
          <a:prstGeom prst="rect">
            <a:avLst/>
          </a:prstGeom>
          <a:solidFill>
            <a:schemeClr val="bg1"/>
          </a:solidFill>
          <a:ln w="57150">
            <a:solidFill>
              <a:srgbClr val="000000">
                <a:lumMod val="50000"/>
                <a:lumOff val="50000"/>
              </a:srgb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9" name="Graphic 6" descr="Envelope"/>
          <p:cNvPicPr/>
          <p:nvPr/>
        </p:nvPicPr>
        <p:blipFill>
          <a:blip r:embed="rId6"/>
          <a:stretch/>
        </p:blipFill>
        <p:spPr>
          <a:xfrm>
            <a:off x="1371600" y="942120"/>
            <a:ext cx="2971800" cy="2971800"/>
          </a:xfrm>
          <a:prstGeom prst="rect">
            <a:avLst/>
          </a:prstGeom>
          <a:ln w="0">
            <a:noFill/>
          </a:ln>
        </p:spPr>
      </p:pic>
      <p:sp>
        <p:nvSpPr>
          <p:cNvPr id="200" name="Straight Connector 19"/>
          <p:cNvSpPr/>
          <p:nvPr/>
        </p:nvSpPr>
        <p:spPr>
          <a:xfrm>
            <a:off x="5486400" y="2057040"/>
            <a:ext cx="480240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29200" y="2354400"/>
            <a:ext cx="5866920" cy="3589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By appointment on Zoom or IM on Slack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u="sng">
                <a:solidFill>
                  <a:srgbClr val="023f62"/>
                </a:solidFill>
                <a:uFillTx/>
                <a:latin typeface="Garamond"/>
                <a:hlinkClick r:id="rId7"/>
              </a:rPr>
              <a:t>Zoom Link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 u="sng">
                <a:solidFill>
                  <a:srgbClr val="023f62"/>
                </a:solidFill>
                <a:uFillTx/>
                <a:latin typeface="Garamond"/>
                <a:hlinkClick r:id="rId8"/>
              </a:rPr>
              <a:t>Slack Link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Email: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Garamond"/>
              </a:rPr>
              <a:t>dgqv3@mst.edu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I already have an announce on Canvas. If you did not get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it,  you need to let me know ASAP.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4336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Agenda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grpSp>
        <p:nvGrpSpPr>
          <p:cNvPr id="111" name="Content Placeholder 2"/>
          <p:cNvGrpSpPr/>
          <p:nvPr/>
        </p:nvGrpSpPr>
        <p:grpSpPr>
          <a:xfrm>
            <a:off x="1295280" y="2772360"/>
            <a:ext cx="9600840" cy="2874600"/>
            <a:chOff x="1295280" y="2772360"/>
            <a:chExt cx="9600840" cy="2874600"/>
          </a:xfrm>
        </p:grpSpPr>
        <p:sp>
          <p:nvSpPr>
            <p:cNvPr id="112" name=""/>
            <p:cNvSpPr/>
            <p:nvPr/>
          </p:nvSpPr>
          <p:spPr>
            <a:xfrm>
              <a:off x="1295280" y="2772360"/>
              <a:ext cx="9600840" cy="287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"/>
            <p:cNvSpPr/>
            <p:nvPr/>
          </p:nvSpPr>
          <p:spPr>
            <a:xfrm>
              <a:off x="1295280" y="2772360"/>
              <a:ext cx="7392600" cy="51696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02600" rIns="87480" tIns="102600" bIns="10260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ffffff"/>
                  </a:solidFill>
                  <a:latin typeface="Garamond"/>
                </a:rPr>
                <a:t>Background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14" name=""/>
            <p:cNvSpPr/>
            <p:nvPr/>
          </p:nvSpPr>
          <p:spPr>
            <a:xfrm>
              <a:off x="1847520" y="3361680"/>
              <a:ext cx="7392600" cy="51696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02600" rIns="87480" tIns="102600" bIns="10260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ffffff"/>
                  </a:solidFill>
                  <a:latin typeface="Garamond"/>
                </a:rPr>
                <a:t>Experience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2399400" y="3951000"/>
              <a:ext cx="7392600" cy="516960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02600" rIns="87480" tIns="102600" bIns="10260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ffffff"/>
                  </a:solidFill>
                  <a:latin typeface="Garamond"/>
                </a:rPr>
                <a:t>Teaching Philosophy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16" name=""/>
            <p:cNvSpPr/>
            <p:nvPr/>
          </p:nvSpPr>
          <p:spPr>
            <a:xfrm>
              <a:off x="2951640" y="4540320"/>
              <a:ext cx="7392600" cy="51696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02600" rIns="87480" tIns="102600" bIns="10260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ffffff"/>
                  </a:solidFill>
                  <a:latin typeface="Garamond"/>
                </a:rPr>
                <a:t>Course Expectations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17" name=""/>
            <p:cNvSpPr/>
            <p:nvPr/>
          </p:nvSpPr>
          <p:spPr>
            <a:xfrm>
              <a:off x="3503520" y="5129640"/>
              <a:ext cx="7392600" cy="516960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102600" rIns="87480" tIns="102600" bIns="10260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ffffff"/>
                  </a:solidFill>
                  <a:latin typeface="Garamond"/>
                </a:rPr>
                <a:t>Your Feedback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18" name=""/>
            <p:cNvSpPr/>
            <p:nvPr/>
          </p:nvSpPr>
          <p:spPr>
            <a:xfrm>
              <a:off x="8352000" y="3150360"/>
              <a:ext cx="335880" cy="3358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3c9770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19" name=""/>
            <p:cNvSpPr/>
            <p:nvPr/>
          </p:nvSpPr>
          <p:spPr>
            <a:xfrm>
              <a:off x="8903880" y="3739680"/>
              <a:ext cx="335880" cy="3358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44709d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>
              <a:off x="9456120" y="4320360"/>
              <a:ext cx="335880" cy="3358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a23c33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21" name=""/>
            <p:cNvSpPr/>
            <p:nvPr/>
          </p:nvSpPr>
          <p:spPr>
            <a:xfrm>
              <a:off x="10008000" y="4915440"/>
              <a:ext cx="335880" cy="33588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d97828">
                  <a:tint val="40000"/>
                  <a:alpha val="90000"/>
                  <a:hueOff val="0"/>
                  <a:satOff val="0"/>
                  <a:lumOff val="0"/>
                  <a:alphaOff val="0"/>
                </a:srgb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Rectangle 9"/>
          <p:cNvSpPr/>
          <p:nvPr/>
        </p:nvSpPr>
        <p:spPr>
          <a:xfrm>
            <a:off x="246240" y="483120"/>
            <a:ext cx="4097160" cy="59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Rectangle 11"/>
          <p:cNvSpPr/>
          <p:nvPr/>
        </p:nvSpPr>
        <p:spPr>
          <a:xfrm>
            <a:off x="393480" y="610560"/>
            <a:ext cx="3703680" cy="5586480"/>
          </a:xfrm>
          <a:prstGeom prst="rect">
            <a:avLst/>
          </a:prstGeom>
          <a:noFill/>
          <a:ln w="15875">
            <a:solidFill>
              <a:srgbClr val="83992a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429000" cy="494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100" spc="-1" strike="noStrike">
                <a:solidFill>
                  <a:srgbClr val="ffffff"/>
                </a:solidFill>
                <a:latin typeface="Garamond"/>
              </a:rPr>
              <a:t>Background</a:t>
            </a:r>
            <a:br>
              <a:rPr sz="4100"/>
            </a:br>
            <a:r>
              <a:rPr b="0" lang="en-US" sz="4100" spc="-1" strike="noStrike">
                <a:solidFill>
                  <a:srgbClr val="ffffff"/>
                </a:solidFill>
                <a:latin typeface="Garamond"/>
              </a:rPr>
              <a:t>&amp; Experience</a:t>
            </a:r>
            <a:br>
              <a:rPr sz="4100"/>
            </a:br>
            <a:endParaRPr b="0" lang="en-US" sz="41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6" name="Rectangle 13"/>
          <p:cNvSpPr/>
          <p:nvPr/>
        </p:nvSpPr>
        <p:spPr>
          <a:xfrm>
            <a:off x="4572000" y="360"/>
            <a:ext cx="753732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r="108000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140800" y="537840"/>
            <a:ext cx="6517800" cy="540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Education: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BS in Microbiology (Xiamen University, China)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  <a:ea typeface="Noto Sans CJK SC"/>
              </a:rPr>
              <a:t>MS in Microbiology (</a:t>
            </a: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Xiamen University, China)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PhD in Biochemistry (Hong Kong University of Science and Technology)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MS in Statistics (University of Texas at San Antonio)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  <a:ea typeface="Noto Sans CJK SC"/>
              </a:rPr>
              <a:t>PhD in IT (</a:t>
            </a: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University of Texas at San Antonio) </a:t>
            </a:r>
            <a:r>
              <a:rPr b="0" i="1" lang="en-US" sz="1800" spc="-1" strike="noStrike">
                <a:solidFill>
                  <a:srgbClr val="d36118"/>
                </a:solidFill>
                <a:latin typeface="Garamond"/>
              </a:rPr>
              <a:t>on-going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spcBef>
                <a:spcPts val="1417"/>
              </a:spcBef>
              <a:buClr>
                <a:srgbClr val="83992a"/>
              </a:buClr>
              <a:buSzPct val="11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Working: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UT Health at San Antonio (Research and Education)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Analytics Focus (Consulting)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USAA (Insurance and Banking)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GM (manufacture)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Garamond"/>
                <a:ea typeface="Noto Sans CJK SC"/>
              </a:rPr>
              <a:t>USAA (</a:t>
            </a:r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Insurance and Banking)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5631840" y="6054120"/>
            <a:ext cx="4883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023f62"/>
                </a:solidFill>
                <a:uFillTx/>
                <a:latin typeface="Arial"/>
              </a:rPr>
              <a:t>https://www.linkedin.com/in/david-g-39a6b845/</a:t>
            </a:r>
            <a:endParaRPr b="0" lang="en-US" sz="1800" spc="-1" strike="noStrike" u="sng">
              <a:solidFill>
                <a:srgbClr val="023f62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9"/>
          <p:cNvSpPr/>
          <p:nvPr/>
        </p:nvSpPr>
        <p:spPr>
          <a:xfrm>
            <a:off x="228600" y="469800"/>
            <a:ext cx="4114800" cy="59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Rectangle 11"/>
          <p:cNvSpPr/>
          <p:nvPr/>
        </p:nvSpPr>
        <p:spPr>
          <a:xfrm>
            <a:off x="457200" y="585720"/>
            <a:ext cx="3703680" cy="5586480"/>
          </a:xfrm>
          <a:prstGeom prst="rect">
            <a:avLst/>
          </a:prstGeom>
          <a:noFill/>
          <a:ln w="15875">
            <a:solidFill>
              <a:srgbClr val="83992a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39720" y="954720"/>
            <a:ext cx="3475080" cy="494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Garamond"/>
              </a:rPr>
              <a:t>Teaching Philosophy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3" name="Rectangle 13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r="108000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140800" y="537840"/>
            <a:ext cx="5953320" cy="540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To teach you something that would be useful for your job, now and then.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You can keep it for a long time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To enhance learning experience, I entrust learning by doing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I will often throw in some new technologies and research findings into my lecture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I am here to help, not to fail you.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100" spc="-1" strike="noStrike">
                <a:solidFill>
                  <a:srgbClr val="262626"/>
                </a:solidFill>
                <a:latin typeface="Garamond"/>
              </a:rPr>
              <a:t>Course Expectations</a:t>
            </a:r>
            <a:br>
              <a:rPr sz="4100"/>
            </a:br>
            <a:endParaRPr b="0" lang="en-US" sz="4100" spc="-1" strike="noStrike">
              <a:solidFill>
                <a:srgbClr val="000000"/>
              </a:solidFill>
              <a:latin typeface="Garamond"/>
            </a:endParaRPr>
          </a:p>
        </p:txBody>
      </p:sp>
      <p:grpSp>
        <p:nvGrpSpPr>
          <p:cNvPr id="136" name="Content Placeholder 2"/>
          <p:cNvGrpSpPr/>
          <p:nvPr/>
        </p:nvGrpSpPr>
        <p:grpSpPr>
          <a:xfrm>
            <a:off x="1295280" y="2772360"/>
            <a:ext cx="9677520" cy="3054240"/>
            <a:chOff x="1295280" y="2772360"/>
            <a:chExt cx="9677520" cy="3054240"/>
          </a:xfrm>
        </p:grpSpPr>
        <p:sp>
          <p:nvSpPr>
            <p:cNvPr id="137" name=""/>
            <p:cNvSpPr/>
            <p:nvPr/>
          </p:nvSpPr>
          <p:spPr>
            <a:xfrm>
              <a:off x="1295280" y="2772360"/>
              <a:ext cx="9600840" cy="287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"/>
            <p:cNvSpPr/>
            <p:nvPr/>
          </p:nvSpPr>
          <p:spPr>
            <a:xfrm>
              <a:off x="2452680" y="3165480"/>
              <a:ext cx="1885680" cy="79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771"/>
                </a:spcAft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Garamond"/>
                  <a:ea typeface="Noto Sans CJK SC"/>
                </a:rPr>
                <a:t>You will </a:t>
              </a:r>
              <a:r>
                <a:rPr b="0" lang="en-US" sz="2400" spc="-1" strike="noStrike">
                  <a:solidFill>
                    <a:srgbClr val="000000"/>
                  </a:solidFill>
                  <a:latin typeface="Garamond"/>
                </a:rPr>
                <a:t>think a lot, code a lot</a:t>
              </a:r>
              <a:r>
                <a:rPr b="0" lang="en-US" sz="2200" spc="-1" strike="noStrike">
                  <a:solidFill>
                    <a:srgbClr val="000000"/>
                  </a:solidFill>
                  <a:latin typeface="Garamond"/>
                </a:rPr>
                <a:t> 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39" name=""/>
            <p:cNvSpPr/>
            <p:nvPr/>
          </p:nvSpPr>
          <p:spPr>
            <a:xfrm>
              <a:off x="4667040" y="3165480"/>
              <a:ext cx="799920" cy="79992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"/>
            <p:cNvSpPr/>
            <p:nvPr/>
          </p:nvSpPr>
          <p:spPr>
            <a:xfrm>
              <a:off x="4835160" y="3333240"/>
              <a:ext cx="463680" cy="4636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1" name=""/>
            <p:cNvSpPr/>
            <p:nvPr/>
          </p:nvSpPr>
          <p:spPr>
            <a:xfrm>
              <a:off x="5638680" y="3165480"/>
              <a:ext cx="1885680" cy="79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839"/>
                </a:spcAft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Garamond"/>
                </a:rPr>
                <a:t>Be yourself and beyond yourself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42" name=""/>
            <p:cNvSpPr/>
            <p:nvPr/>
          </p:nvSpPr>
          <p:spPr>
            <a:xfrm>
              <a:off x="7853400" y="3165480"/>
              <a:ext cx="799920" cy="799920"/>
            </a:xfrm>
            <a:prstGeom prst="ellipse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"/>
            <p:cNvSpPr/>
            <p:nvPr/>
          </p:nvSpPr>
          <p:spPr>
            <a:xfrm>
              <a:off x="8021520" y="3333240"/>
              <a:ext cx="463680" cy="46368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4" name=""/>
            <p:cNvSpPr/>
            <p:nvPr/>
          </p:nvSpPr>
          <p:spPr>
            <a:xfrm>
              <a:off x="8825040" y="3165480"/>
              <a:ext cx="1885680" cy="79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000000"/>
                  </a:solidFill>
                  <a:latin typeface="Garamond"/>
                </a:rPr>
                <a:t>Formalize your own perspective 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45" name=""/>
            <p:cNvSpPr/>
            <p:nvPr/>
          </p:nvSpPr>
          <p:spPr>
            <a:xfrm>
              <a:off x="1481040" y="4454280"/>
              <a:ext cx="799920" cy="799920"/>
            </a:xfrm>
            <a:prstGeom prst="ellipse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"/>
            <p:cNvSpPr/>
            <p:nvPr/>
          </p:nvSpPr>
          <p:spPr>
            <a:xfrm>
              <a:off x="1649160" y="4622040"/>
              <a:ext cx="463680" cy="4636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7" name=""/>
            <p:cNvSpPr/>
            <p:nvPr/>
          </p:nvSpPr>
          <p:spPr>
            <a:xfrm>
              <a:off x="2452680" y="4454280"/>
              <a:ext cx="1885680" cy="79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000000"/>
                  </a:solidFill>
                  <a:latin typeface="Garamond"/>
                </a:rPr>
                <a:t>Disagree more than usual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148" name=""/>
            <p:cNvSpPr/>
            <p:nvPr/>
          </p:nvSpPr>
          <p:spPr>
            <a:xfrm>
              <a:off x="4667040" y="4454280"/>
              <a:ext cx="799920" cy="799920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"/>
            <p:cNvSpPr/>
            <p:nvPr/>
          </p:nvSpPr>
          <p:spPr>
            <a:xfrm>
              <a:off x="4835160" y="4622040"/>
              <a:ext cx="463680" cy="46368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0" name=""/>
            <p:cNvSpPr/>
            <p:nvPr/>
          </p:nvSpPr>
          <p:spPr>
            <a:xfrm>
              <a:off x="5638680" y="4454280"/>
              <a:ext cx="1885680" cy="79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90000"/>
                </a:lnSpc>
                <a:spcAft>
                  <a:spcPts val="805"/>
                </a:spcAft>
                <a:buNone/>
              </a:pPr>
              <a:r>
                <a:rPr b="0" lang="en-US" sz="2300" spc="-1" strike="noStrike">
                  <a:solidFill>
                    <a:srgbClr val="000000"/>
                  </a:solidFill>
                  <a:latin typeface="Garamond"/>
                </a:rPr>
                <a:t>Engage and collaboration</a:t>
              </a:r>
              <a:endParaRPr b="0" lang="en-US" sz="2300" spc="-1" strike="noStrike">
                <a:latin typeface="Arial"/>
              </a:endParaRPr>
            </a:p>
          </p:txBody>
        </p:sp>
        <p:pic>
          <p:nvPicPr>
            <p:cNvPr id="151" name="" descr=""/>
            <p:cNvPicPr/>
            <p:nvPr/>
          </p:nvPicPr>
          <p:blipFill>
            <a:blip r:embed="rId6"/>
            <a:stretch/>
          </p:blipFill>
          <p:spPr>
            <a:xfrm>
              <a:off x="1371600" y="3200400"/>
              <a:ext cx="831960" cy="83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"/>
            <p:cNvSpPr/>
            <p:nvPr/>
          </p:nvSpPr>
          <p:spPr>
            <a:xfrm>
              <a:off x="7772400" y="4572000"/>
              <a:ext cx="799920" cy="799920"/>
            </a:xfrm>
            <a:prstGeom prst="ellipse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"/>
            <p:cNvSpPr txBox="1"/>
            <p:nvPr/>
          </p:nvSpPr>
          <p:spPr>
            <a:xfrm>
              <a:off x="8686800" y="4375440"/>
              <a:ext cx="2286000" cy="14511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US" sz="2300" spc="-1" strike="noStrike">
                  <a:solidFill>
                    <a:srgbClr val="000000"/>
                  </a:solidFill>
                  <a:latin typeface="Garamond"/>
                </a:rPr>
                <a:t>Be confident when starting job seeking </a:t>
              </a:r>
              <a:endParaRPr b="0" lang="en-US" sz="2300" spc="-1" strike="noStrike">
                <a:latin typeface="Arial"/>
              </a:endParaRPr>
            </a:p>
          </p:txBody>
        </p:sp>
        <p:pic>
          <p:nvPicPr>
            <p:cNvPr id="154" name="" descr=""/>
            <p:cNvPicPr/>
            <p:nvPr/>
          </p:nvPicPr>
          <p:blipFill>
            <a:blip r:embed="rId7"/>
            <a:stretch/>
          </p:blipFill>
          <p:spPr>
            <a:xfrm>
              <a:off x="7955280" y="4763880"/>
              <a:ext cx="469800" cy="457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5" name=""/>
          <p:cNvSpPr txBox="1"/>
          <p:nvPr/>
        </p:nvSpPr>
        <p:spPr>
          <a:xfrm>
            <a:off x="5473440" y="4323600"/>
            <a:ext cx="2298960" cy="179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300" spc="-1" strike="noStrike">
                <a:solidFill>
                  <a:srgbClr val="000000"/>
                </a:solidFill>
                <a:latin typeface="Garamond"/>
              </a:rPr>
              <a:t>Stay engaged and collaboration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100" spc="-1" strike="noStrike">
                <a:solidFill>
                  <a:srgbClr val="262626"/>
                </a:solidFill>
                <a:latin typeface="Garamond"/>
              </a:rPr>
              <a:t>Your Feedback</a:t>
            </a:r>
            <a:br>
              <a:rPr sz="4100"/>
            </a:br>
            <a:endParaRPr b="0" lang="en-US" sz="4100" spc="-1" strike="noStrike">
              <a:solidFill>
                <a:srgbClr val="000000"/>
              </a:solidFill>
              <a:latin typeface="Garamond"/>
            </a:endParaRPr>
          </a:p>
        </p:txBody>
      </p:sp>
      <p:grpSp>
        <p:nvGrpSpPr>
          <p:cNvPr id="157" name="Content Placeholder 2"/>
          <p:cNvGrpSpPr/>
          <p:nvPr/>
        </p:nvGrpSpPr>
        <p:grpSpPr>
          <a:xfrm>
            <a:off x="1295280" y="2057400"/>
            <a:ext cx="9600840" cy="3468240"/>
            <a:chOff x="1295280" y="2057400"/>
            <a:chExt cx="9600840" cy="3468240"/>
          </a:xfrm>
        </p:grpSpPr>
        <p:sp>
          <p:nvSpPr>
            <p:cNvPr id="158" name=""/>
            <p:cNvSpPr/>
            <p:nvPr/>
          </p:nvSpPr>
          <p:spPr>
            <a:xfrm>
              <a:off x="1295280" y="2057400"/>
              <a:ext cx="9600840" cy="3468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"/>
            <p:cNvSpPr/>
            <p:nvPr/>
          </p:nvSpPr>
          <p:spPr>
            <a:xfrm>
              <a:off x="2034000" y="2642400"/>
              <a:ext cx="919440" cy="9194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0" name=""/>
            <p:cNvSpPr/>
            <p:nvPr/>
          </p:nvSpPr>
          <p:spPr>
            <a:xfrm>
              <a:off x="1472040" y="3907440"/>
              <a:ext cx="2043360" cy="103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t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buNone/>
              </a:pPr>
              <a:r>
                <a:rPr b="0" lang="en-US" sz="2000" spc="-1" strike="noStrike">
                  <a:solidFill>
                    <a:srgbClr val="000000"/>
                  </a:solidFill>
                  <a:latin typeface="Garamond"/>
                </a:rPr>
                <a:t>To improve the course experience, I need your feedback frequently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1" name=""/>
            <p:cNvSpPr/>
            <p:nvPr/>
          </p:nvSpPr>
          <p:spPr>
            <a:xfrm>
              <a:off x="4435560" y="2642400"/>
              <a:ext cx="919440" cy="9194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2" name=""/>
            <p:cNvSpPr/>
            <p:nvPr/>
          </p:nvSpPr>
          <p:spPr>
            <a:xfrm>
              <a:off x="3873240" y="3907440"/>
              <a:ext cx="2043360" cy="103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t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buNone/>
              </a:pPr>
              <a:r>
                <a:rPr b="0" lang="en-US" sz="2000" spc="-1" strike="noStrike">
                  <a:solidFill>
                    <a:srgbClr val="000000"/>
                  </a:solidFill>
                  <a:latin typeface="Garamond"/>
                </a:rPr>
                <a:t>Write to me when you have questions or comments by email or Slack 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3" name=""/>
            <p:cNvSpPr/>
            <p:nvPr/>
          </p:nvSpPr>
          <p:spPr>
            <a:xfrm>
              <a:off x="6836760" y="2642400"/>
              <a:ext cx="919440" cy="91944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4" name=""/>
            <p:cNvSpPr/>
            <p:nvPr/>
          </p:nvSpPr>
          <p:spPr>
            <a:xfrm>
              <a:off x="6274800" y="3907440"/>
              <a:ext cx="2043360" cy="103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t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buNone/>
              </a:pPr>
              <a:r>
                <a:rPr b="0" lang="en-US" sz="2000" spc="-1" strike="noStrike">
                  <a:solidFill>
                    <a:srgbClr val="000000"/>
                  </a:solidFill>
                  <a:latin typeface="Garamond"/>
                </a:rPr>
                <a:t>Engagement and interactive  are always good way to improve learning experience 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5" name=""/>
            <p:cNvSpPr/>
            <p:nvPr/>
          </p:nvSpPr>
          <p:spPr>
            <a:xfrm>
              <a:off x="9238320" y="2642400"/>
              <a:ext cx="919440" cy="91944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66" name=""/>
            <p:cNvSpPr/>
            <p:nvPr/>
          </p:nvSpPr>
          <p:spPr>
            <a:xfrm>
              <a:off x="8676360" y="3907440"/>
              <a:ext cx="2043360" cy="103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t">
              <a:noAutofit/>
            </a:bodyPr>
            <a:p>
              <a:pPr algn="ctr">
                <a:lnSpc>
                  <a:spcPct val="90000"/>
                </a:lnSpc>
                <a:spcAft>
                  <a:spcPts val="700"/>
                </a:spcAft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Garamond"/>
                  <a:ea typeface="Noto Sans CJK SC"/>
                </a:rPr>
                <a:t>Diverse topics covered by </a:t>
              </a:r>
              <a:r>
                <a:rPr b="0" lang="en-US" sz="2000" spc="-1" strike="noStrike">
                  <a:solidFill>
                    <a:srgbClr val="000000"/>
                  </a:solidFill>
                  <a:latin typeface="Garamond"/>
                </a:rPr>
                <a:t> course materials</a:t>
              </a:r>
              <a:r>
                <a:rPr b="0" lang="en-US" sz="1800" spc="-1" strike="noStrike">
                  <a:solidFill>
                    <a:srgbClr val="000000"/>
                  </a:solidFill>
                  <a:latin typeface="Garamond"/>
                </a:rPr>
                <a:t> are good but not the only ones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Rectangle 9"/>
          <p:cNvSpPr/>
          <p:nvPr/>
        </p:nvSpPr>
        <p:spPr>
          <a:xfrm>
            <a:off x="246240" y="469800"/>
            <a:ext cx="4097160" cy="59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76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ectangle 11"/>
          <p:cNvSpPr/>
          <p:nvPr/>
        </p:nvSpPr>
        <p:spPr>
          <a:xfrm>
            <a:off x="457200" y="635400"/>
            <a:ext cx="3657600" cy="5586480"/>
          </a:xfrm>
          <a:prstGeom prst="rect">
            <a:avLst/>
          </a:prstGeom>
          <a:noFill/>
          <a:ln w="15875">
            <a:solidFill>
              <a:srgbClr val="83992a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85800" y="954720"/>
            <a:ext cx="3162600" cy="494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Garamond"/>
              </a:rPr>
              <a:t>Course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Garamond"/>
              </a:rPr>
              <a:t>Schedule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1" name="Rectangle 13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r="108000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140800" y="469800"/>
            <a:ext cx="5953320" cy="540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 total of 8 case studies, 2 lectures </a:t>
            </a: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per each case studies 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Data Analytics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Gain knowledge of the case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Ask a question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Form a hypothesis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Find data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Conduct data analytics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4" name="Group 1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75" name="Picture 12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6" name="Rectangle 13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77" name="Picture 14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Picture 15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440" y="982080"/>
            <a:ext cx="480168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Homework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0" name="Rectangle 17"/>
          <p:cNvSpPr/>
          <p:nvPr/>
        </p:nvSpPr>
        <p:spPr>
          <a:xfrm>
            <a:off x="1092600" y="1092240"/>
            <a:ext cx="4516560" cy="4514760"/>
          </a:xfrm>
          <a:prstGeom prst="rect">
            <a:avLst/>
          </a:prstGeom>
          <a:solidFill>
            <a:schemeClr val="bg1"/>
          </a:solidFill>
          <a:ln w="57150">
            <a:solidFill>
              <a:srgbClr val="000000">
                <a:lumMod val="50000"/>
                <a:lumOff val="50000"/>
              </a:srgb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1" name="Graphic 6" descr="Books"/>
          <p:cNvPicPr/>
          <p:nvPr/>
        </p:nvPicPr>
        <p:blipFill>
          <a:blip r:embed="rId6"/>
          <a:stretch/>
        </p:blipFill>
        <p:spPr>
          <a:xfrm>
            <a:off x="1421640" y="1410120"/>
            <a:ext cx="3858480" cy="3858480"/>
          </a:xfrm>
          <a:prstGeom prst="rect">
            <a:avLst/>
          </a:prstGeom>
          <a:ln w="0">
            <a:noFill/>
          </a:ln>
        </p:spPr>
      </p:pic>
      <p:sp>
        <p:nvSpPr>
          <p:cNvPr id="182" name="Straight Connector 19"/>
          <p:cNvSpPr/>
          <p:nvPr/>
        </p:nvSpPr>
        <p:spPr>
          <a:xfrm>
            <a:off x="6094080" y="2400480"/>
            <a:ext cx="480240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440" y="2557080"/>
            <a:ext cx="480168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Homework Assignments: There will be 8 homework assignments and 1 group project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Each homework assignment needs to submit to Canvas on or before due data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Late homework will not be accepted without prior approvals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85" name="Rectangle 10"/>
          <p:cNvSpPr/>
          <p:nvPr/>
        </p:nvSpPr>
        <p:spPr>
          <a:xfrm>
            <a:off x="457200" y="457200"/>
            <a:ext cx="3822840" cy="5882760"/>
          </a:xfrm>
          <a:prstGeom prst="rect">
            <a:avLst/>
          </a:prstGeom>
          <a:blipFill rotWithShape="0">
            <a:blip r:embed="rId2"/>
            <a:srcRect/>
            <a:tile/>
          </a:blipFill>
          <a:ln>
            <a:noFill/>
          </a:ln>
          <a:effectLst>
            <a:outerShdw algn="t" blurRad="114480" dir="5400000" dist="127080" rotWithShape="0" sx="99000" sy="99000">
              <a:srgbClr val="000000">
                <a:alpha val="40000"/>
              </a:srgbClr>
            </a:outerShdw>
          </a:effectLst>
          <a:scene3d>
            <a:camera prst="orthographicFront"/>
            <a:lightRig dir="t" rig="twoPt"/>
          </a:scene3d>
          <a:sp3d contourW="6350">
            <a:bevelT prst="coolSlant" w="12700" h="0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Rectangle 12"/>
          <p:cNvSpPr/>
          <p:nvPr/>
        </p:nvSpPr>
        <p:spPr>
          <a:xfrm>
            <a:off x="608040" y="609480"/>
            <a:ext cx="3551760" cy="5638320"/>
          </a:xfrm>
          <a:prstGeom prst="rect">
            <a:avLst/>
          </a:prstGeom>
          <a:noFill/>
          <a:ln w="15875">
            <a:solidFill>
              <a:srgbClr val="83992a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85800" y="920880"/>
            <a:ext cx="3200400" cy="479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700" spc="-1" strike="noStrike">
                <a:solidFill>
                  <a:srgbClr val="262626"/>
                </a:solidFill>
                <a:latin typeface="Garamond"/>
              </a:rPr>
              <a:t>Grade Distribution</a:t>
            </a:r>
            <a:endParaRPr b="0" lang="en-US" sz="37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8" name="Rectangle 14"/>
          <p:cNvSpPr/>
          <p:nvPr/>
        </p:nvSpPr>
        <p:spPr>
          <a:xfrm>
            <a:off x="4652640" y="0"/>
            <a:ext cx="753948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486400" y="473760"/>
            <a:ext cx="5551200" cy="1583640"/>
          </a:xfrm>
          <a:prstGeom prst="rect">
            <a:avLst/>
          </a:prstGeom>
          <a:solidFill>
            <a:srgbClr val="ffffff"/>
          </a:solidFill>
          <a:ln w="15840">
            <a:solidFill>
              <a:srgbClr val="d97828"/>
            </a:solidFill>
            <a:round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Homework – 10 * 8 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Group Project - 15%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Garamond"/>
              </a:rPr>
              <a:t>Attendance - 5%</a:t>
            </a:r>
            <a:endParaRPr b="0" lang="en-US" sz="2400" spc="-1" strike="noStrike">
              <a:solidFill>
                <a:srgbClr val="000000"/>
              </a:solidFill>
              <a:latin typeface="Garamond"/>
            </a:endParaRPr>
          </a:p>
        </p:txBody>
      </p:sp>
      <p:graphicFrame>
        <p:nvGraphicFramePr>
          <p:cNvPr id="190" name=""/>
          <p:cNvGraphicFramePr/>
          <p:nvPr/>
        </p:nvGraphicFramePr>
        <p:xfrm>
          <a:off x="5544000" y="2315160"/>
          <a:ext cx="5428440" cy="2714040"/>
        </p:xfrm>
        <a:graphic>
          <a:graphicData uri="http://schemas.openxmlformats.org/drawingml/2006/table">
            <a:tbl>
              <a:tblPr/>
              <a:tblGrid>
                <a:gridCol w="2714040"/>
                <a:gridCol w="2714760"/>
              </a:tblGrid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Letter Grade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en-US" sz="1800" spc="-1" strike="noStrike">
                          <a:latin typeface="Arial"/>
                        </a:rPr>
                        <a:t>Points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90 ~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80 ~ 89.5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70 ~ 79.5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60 ~ 69.5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144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~ 59.5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Application>LibreOffice/7.3.7.2$Linux_X86_64 LibreOffice_project/30$Build-2</Application>
  <AppVersion>15.0000</AppVersion>
  <Words>730</Words>
  <Paragraphs>112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2021-01-19T22:24:51Z</dcterms:created>
  <dc:creator>Don Lien</dc:creator>
  <dc:description/>
  <dc:language>en-US</dc:language>
  <cp:lastModifiedBy/>
  <dcterms:modified xsi:type="dcterms:W3CDTF">2024-01-15T17:52:35Z</dcterms:modified>
  <cp:revision>32</cp:revision>
  <dc:subject/>
  <dc:title>Introduction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20</vt:i4>
  </property>
</Properties>
</file>